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1"/>
  </p:handoutMasterIdLst>
  <p:sldIdLst>
    <p:sldId id="256" r:id="rId3"/>
    <p:sldId id="261" r:id="rId5"/>
    <p:sldId id="263" r:id="rId6"/>
    <p:sldId id="265" r:id="rId7"/>
    <p:sldId id="262" r:id="rId8"/>
    <p:sldId id="297" r:id="rId9"/>
    <p:sldId id="269" r:id="rId10"/>
    <p:sldId id="298" r:id="rId11"/>
    <p:sldId id="289" r:id="rId12"/>
    <p:sldId id="299" r:id="rId13"/>
    <p:sldId id="300" r:id="rId14"/>
    <p:sldId id="301" r:id="rId15"/>
    <p:sldId id="302" r:id="rId16"/>
    <p:sldId id="303" r:id="rId17"/>
    <p:sldId id="304" r:id="rId18"/>
    <p:sldId id="277" r:id="rId19"/>
    <p:sldId id="279" r:id="rId20"/>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09980" y="1150620"/>
            <a:ext cx="9966960" cy="2658110"/>
          </a:xfrm>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7</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语言有魔力吗？</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9560" y="245110"/>
            <a:ext cx="10880090" cy="1356360"/>
          </a:xfrm>
        </p:spPr>
        <p:txBody>
          <a:bodyPr rtlCol="0">
            <a:normAutofit fontScale="90000"/>
          </a:bodyPr>
          <a:lstStyle/>
          <a:p>
            <a:pPr rtl="0"/>
            <a:r>
              <a:rPr lang="en-US" altLang="en-GB" dirty="0">
                <a:sym typeface="+mn-ea"/>
              </a:rPr>
              <a:t>7.5</a:t>
            </a:r>
            <a:r>
              <a:rPr lang="zh-CN" altLang="en-US" dirty="0">
                <a:sym typeface="+mn-ea"/>
              </a:rPr>
              <a:t> 语言灵物崇拜（语言拜物教）是怎样形成的？</a:t>
            </a:r>
            <a:br>
              <a:rPr lang="zh-CN" altLang="en-US" dirty="0">
                <a:sym typeface="+mn-ea"/>
              </a:rPr>
            </a:br>
            <a:r>
              <a:rPr lang="zh-CN" altLang="en-US" dirty="0">
                <a:sym typeface="+mn-ea"/>
              </a:rPr>
              <a:t> </a:t>
            </a:r>
            <a:r>
              <a:rPr lang="en-US" altLang="zh-CN" dirty="0">
                <a:sym typeface="+mn-ea"/>
              </a:rPr>
              <a:t>     </a:t>
            </a:r>
            <a:r>
              <a:rPr lang="zh-CN" altLang="en-US" dirty="0">
                <a:sym typeface="+mn-ea"/>
              </a:rPr>
              <a:t>它的表现形态又有哪些？</a:t>
            </a:r>
            <a:endParaRPr lang="zh-CN" altLang="en-US" dirty="0">
              <a:sym typeface="+mn-ea"/>
            </a:endParaRPr>
          </a:p>
        </p:txBody>
      </p:sp>
      <p:sp>
        <p:nvSpPr>
          <p:cNvPr id="6" name="内容占位符 5"/>
          <p:cNvSpPr>
            <a:spLocks noGrp="1"/>
          </p:cNvSpPr>
          <p:nvPr>
            <p:ph idx="1"/>
          </p:nvPr>
        </p:nvSpPr>
        <p:spPr>
          <a:xfrm>
            <a:off x="374015" y="1395095"/>
            <a:ext cx="11428095" cy="5655310"/>
          </a:xfrm>
        </p:spPr>
        <p:txBody>
          <a:bodyPr>
            <a:noAutofit/>
          </a:bodyPr>
          <a:lstStyle/>
          <a:p>
            <a:pPr marL="342900" indent="-342900" algn="just" fontAlgn="auto">
              <a:lnSpc>
                <a:spcPct val="150000"/>
              </a:lnSpc>
              <a:spcBef>
                <a:spcPts val="0"/>
              </a:spcBef>
            </a:pPr>
            <a:r>
              <a:rPr lang="zh-CN" altLang="en-US" sz="2400" u="sng" dirty="0"/>
              <a:t>形态：</a:t>
            </a:r>
            <a:endParaRPr sz="2400" dirty="0"/>
          </a:p>
          <a:p>
            <a:pPr marL="342900" indent="-342900" algn="just" fontAlgn="auto">
              <a:lnSpc>
                <a:spcPct val="150000"/>
              </a:lnSpc>
              <a:spcBef>
                <a:spcPts val="0"/>
              </a:spcBef>
              <a:buFont typeface="Wingdings" panose="05000000000000000000" charset="0"/>
              <a:buChar char="Ø"/>
            </a:pPr>
            <a:r>
              <a:rPr lang="zh-CN" sz="2400" dirty="0"/>
              <a:t>吉祥语：</a:t>
            </a:r>
            <a:endParaRPr lang="zh-CN" sz="2400" dirty="0"/>
          </a:p>
          <a:p>
            <a:pPr marL="0" indent="609600" algn="just" fontAlgn="auto">
              <a:lnSpc>
                <a:spcPct val="150000"/>
              </a:lnSpc>
              <a:spcBef>
                <a:spcPts val="0"/>
              </a:spcBef>
              <a:buFont typeface="Wingdings" panose="05000000000000000000" charset="0"/>
              <a:buNone/>
              <a:extLst>
                <a:ext uri="{35155182-B16C-46BC-9424-99874614C6A1}">
                  <wpsdc:indentchars xmlns:wpsdc="http://www.wps.cn/officeDocument/2017/drawingmlCustomData" val="200" checksum="4158780845"/>
                </a:ext>
              </a:extLst>
            </a:pPr>
            <a:r>
              <a:rPr lang="en-US" sz="2400" dirty="0"/>
              <a:t>鲁迅先生曾在一篇文章中以评论一个孩子为题，引出了不同的“预言”，得到不同的报答的故事，然后指出，恭维孩子将来“能升官发财”等等必然受到主人的酬谢；说这孩子“将来会死”本是自然法则的人，却遭到白眼。这也是一种民族心理或社会心理，人人都喜欢听顺耳的吉利话。汉族人民对吉利词十分喜好，还波及到与其谐音的一些词语上。</a:t>
            </a:r>
            <a:r>
              <a:rPr lang="en-US" sz="2400" dirty="0">
                <a:solidFill>
                  <a:srgbClr val="00B050"/>
                </a:solidFill>
              </a:rPr>
              <a:t>如北方农村婚礼仪式上新娘进门要迈火盆，取日子红火之意。而在文章开始的白鱼入舟故事中，“舟”通“周”，因此是一种祥兆之意。</a:t>
            </a:r>
            <a:r>
              <a:rPr lang="en-US" sz="2400" dirty="0"/>
              <a:t>人们希望象说的那么好，假如实际上并未如愿，也不以为然；但在听的时候，心里大概会希望有好的结果。</a:t>
            </a:r>
            <a:endParaRPr lang="en-US" sz="2400" dirty="0"/>
          </a:p>
        </p:txBody>
      </p:sp>
      <p:pic>
        <p:nvPicPr>
          <p:cNvPr id="3" name="图片 2"/>
          <p:cNvPicPr>
            <a:picLocks noChangeAspect="1"/>
          </p:cNvPicPr>
          <p:nvPr/>
        </p:nvPicPr>
        <p:blipFill>
          <a:blip r:embed="rId1"/>
          <a:stretch>
            <a:fillRect/>
          </a:stretch>
        </p:blipFill>
        <p:spPr>
          <a:xfrm>
            <a:off x="11169071" y="397227"/>
            <a:ext cx="914479" cy="9144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9560" y="245110"/>
            <a:ext cx="10880090" cy="1356360"/>
          </a:xfrm>
        </p:spPr>
        <p:txBody>
          <a:bodyPr rtlCol="0">
            <a:normAutofit fontScale="90000"/>
          </a:bodyPr>
          <a:lstStyle/>
          <a:p>
            <a:pPr rtl="0"/>
            <a:r>
              <a:rPr lang="en-US" altLang="en-GB" dirty="0">
                <a:sym typeface="+mn-ea"/>
              </a:rPr>
              <a:t>7.5</a:t>
            </a:r>
            <a:r>
              <a:rPr lang="zh-CN" altLang="en-US" dirty="0">
                <a:sym typeface="+mn-ea"/>
              </a:rPr>
              <a:t> 语言灵物崇拜（语言拜物教）是怎样形成的？</a:t>
            </a:r>
            <a:br>
              <a:rPr lang="zh-CN" altLang="en-US" dirty="0">
                <a:sym typeface="+mn-ea"/>
              </a:rPr>
            </a:br>
            <a:r>
              <a:rPr lang="zh-CN" altLang="en-US" dirty="0">
                <a:sym typeface="+mn-ea"/>
              </a:rPr>
              <a:t> </a:t>
            </a:r>
            <a:r>
              <a:rPr lang="en-US" altLang="zh-CN" dirty="0">
                <a:sym typeface="+mn-ea"/>
              </a:rPr>
              <a:t>     </a:t>
            </a:r>
            <a:r>
              <a:rPr lang="zh-CN" altLang="en-US" dirty="0">
                <a:sym typeface="+mn-ea"/>
              </a:rPr>
              <a:t>它的表现形态又有哪些？</a:t>
            </a:r>
            <a:endParaRPr lang="zh-CN" altLang="en-US" dirty="0">
              <a:sym typeface="+mn-ea"/>
            </a:endParaRPr>
          </a:p>
        </p:txBody>
      </p:sp>
      <p:sp>
        <p:nvSpPr>
          <p:cNvPr id="6" name="内容占位符 5"/>
          <p:cNvSpPr>
            <a:spLocks noGrp="1"/>
          </p:cNvSpPr>
          <p:nvPr>
            <p:ph idx="1"/>
          </p:nvPr>
        </p:nvSpPr>
        <p:spPr>
          <a:xfrm>
            <a:off x="374015" y="1395095"/>
            <a:ext cx="11428095" cy="5655310"/>
          </a:xfrm>
        </p:spPr>
        <p:txBody>
          <a:bodyPr>
            <a:noAutofit/>
          </a:bodyPr>
          <a:lstStyle/>
          <a:p>
            <a:pPr marL="342900" indent="-342900" algn="just" fontAlgn="auto">
              <a:lnSpc>
                <a:spcPct val="150000"/>
              </a:lnSpc>
              <a:spcBef>
                <a:spcPts val="0"/>
              </a:spcBef>
            </a:pPr>
            <a:r>
              <a:rPr lang="zh-CN" altLang="en-US" sz="2400" u="sng" dirty="0"/>
              <a:t>形态：</a:t>
            </a:r>
            <a:endParaRPr sz="2400" dirty="0"/>
          </a:p>
          <a:p>
            <a:pPr marL="342900" indent="-342900" algn="just" fontAlgn="auto">
              <a:lnSpc>
                <a:spcPct val="150000"/>
              </a:lnSpc>
              <a:spcBef>
                <a:spcPts val="0"/>
              </a:spcBef>
              <a:buFont typeface="Wingdings" panose="05000000000000000000" charset="0"/>
              <a:buChar char="Ø"/>
            </a:pPr>
            <a:r>
              <a:rPr lang="zh-CN" sz="2400" dirty="0"/>
              <a:t>咒语：</a:t>
            </a:r>
            <a:endParaRPr lang="zh-CN" sz="2400" dirty="0"/>
          </a:p>
          <a:p>
            <a:pPr marL="0" indent="609600" algn="just" fontAlgn="auto">
              <a:lnSpc>
                <a:spcPct val="150000"/>
              </a:lnSpc>
              <a:spcBef>
                <a:spcPts val="0"/>
              </a:spcBef>
              <a:buFont typeface="Wingdings" panose="05000000000000000000" charset="0"/>
              <a:buNone/>
              <a:extLst>
                <a:ext uri="{35155182-B16C-46BC-9424-99874614C6A1}">
                  <wpsdc:indentchars xmlns:wpsdc="http://www.wps.cn/officeDocument/2017/drawingmlCustomData" val="200" checksum="4158780845"/>
                </a:ext>
              </a:extLst>
            </a:pPr>
            <a:r>
              <a:rPr lang="en-US" sz="2400" dirty="0"/>
              <a:t>咒语在当代社会已经很少见，但是在原始社会和封建迷信社会，甚是昌盛。在原始社会中和封建社会巫师借以祈祷神的保佑和庇护，祈祷消除天灾人祸、瘟疫、驱邪镇魔的特殊用语就是咒语。在一些祭祀或卜占活动中，巫或祝以神的代言人自居来主持这些活动。在活动中，他们往往口中念念有词，这些祈祷词、驱鬼词、预言，都是一些特殊的语言，局外人是难以听懂的，难以理解的，也正因为如此，才使得它保持了神秘感。</a:t>
            </a:r>
            <a:r>
              <a:rPr lang="en-US" sz="2400" dirty="0">
                <a:solidFill>
                  <a:srgbClr val="00B050"/>
                </a:solidFill>
              </a:rPr>
              <a:t>旧小说中有许多这方面的描写，电视连续剧《武则天》中也有这类情节。</a:t>
            </a:r>
            <a:endParaRPr lang="en-US" sz="2400" dirty="0">
              <a:solidFill>
                <a:srgbClr val="00B050"/>
              </a:solidFill>
            </a:endParaRPr>
          </a:p>
        </p:txBody>
      </p:sp>
      <p:pic>
        <p:nvPicPr>
          <p:cNvPr id="3" name="图片 2"/>
          <p:cNvPicPr>
            <a:picLocks noChangeAspect="1"/>
          </p:cNvPicPr>
          <p:nvPr/>
        </p:nvPicPr>
        <p:blipFill>
          <a:blip r:embed="rId1"/>
          <a:stretch>
            <a:fillRect/>
          </a:stretch>
        </p:blipFill>
        <p:spPr>
          <a:xfrm>
            <a:off x="11169071" y="397227"/>
            <a:ext cx="914479" cy="9144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9560" y="245110"/>
            <a:ext cx="10880090" cy="1356360"/>
          </a:xfrm>
        </p:spPr>
        <p:txBody>
          <a:bodyPr rtlCol="0">
            <a:normAutofit fontScale="90000"/>
          </a:bodyPr>
          <a:lstStyle/>
          <a:p>
            <a:pPr rtl="0"/>
            <a:r>
              <a:rPr lang="en-US" altLang="en-GB" dirty="0">
                <a:sym typeface="+mn-ea"/>
              </a:rPr>
              <a:t>7.5</a:t>
            </a:r>
            <a:r>
              <a:rPr lang="zh-CN" altLang="en-US" dirty="0">
                <a:sym typeface="+mn-ea"/>
              </a:rPr>
              <a:t> 语言灵物崇拜（语言拜物教）是怎样形成的？</a:t>
            </a:r>
            <a:br>
              <a:rPr lang="zh-CN" altLang="en-US" dirty="0">
                <a:sym typeface="+mn-ea"/>
              </a:rPr>
            </a:br>
            <a:r>
              <a:rPr lang="zh-CN" altLang="en-US" dirty="0">
                <a:sym typeface="+mn-ea"/>
              </a:rPr>
              <a:t> </a:t>
            </a:r>
            <a:r>
              <a:rPr lang="en-US" altLang="zh-CN" dirty="0">
                <a:sym typeface="+mn-ea"/>
              </a:rPr>
              <a:t>     </a:t>
            </a:r>
            <a:r>
              <a:rPr lang="zh-CN" altLang="en-US" dirty="0">
                <a:sym typeface="+mn-ea"/>
              </a:rPr>
              <a:t>它的表现形态又有哪些？</a:t>
            </a:r>
            <a:endParaRPr lang="zh-CN" altLang="en-US" dirty="0">
              <a:sym typeface="+mn-ea"/>
            </a:endParaRPr>
          </a:p>
        </p:txBody>
      </p:sp>
      <p:sp>
        <p:nvSpPr>
          <p:cNvPr id="6" name="内容占位符 5"/>
          <p:cNvSpPr>
            <a:spLocks noGrp="1"/>
          </p:cNvSpPr>
          <p:nvPr>
            <p:ph idx="1"/>
          </p:nvPr>
        </p:nvSpPr>
        <p:spPr>
          <a:xfrm>
            <a:off x="374015" y="1395095"/>
            <a:ext cx="11428095" cy="5655310"/>
          </a:xfrm>
        </p:spPr>
        <p:txBody>
          <a:bodyPr>
            <a:noAutofit/>
          </a:bodyPr>
          <a:lstStyle/>
          <a:p>
            <a:pPr marL="342900" indent="-342900" algn="just" fontAlgn="auto">
              <a:lnSpc>
                <a:spcPct val="150000"/>
              </a:lnSpc>
              <a:spcBef>
                <a:spcPts val="0"/>
              </a:spcBef>
            </a:pPr>
            <a:r>
              <a:rPr lang="zh-CN" altLang="en-US" sz="2400" u="sng" dirty="0"/>
              <a:t>形态：</a:t>
            </a:r>
            <a:endParaRPr sz="2400" dirty="0"/>
          </a:p>
          <a:p>
            <a:pPr marL="342900" indent="-342900" algn="just" fontAlgn="auto">
              <a:lnSpc>
                <a:spcPct val="150000"/>
              </a:lnSpc>
              <a:spcBef>
                <a:spcPts val="0"/>
              </a:spcBef>
              <a:buFont typeface="Wingdings" panose="05000000000000000000" charset="0"/>
              <a:buChar char="Ø"/>
            </a:pPr>
            <a:r>
              <a:rPr lang="zh-CN" sz="2400" dirty="0"/>
              <a:t>符：</a:t>
            </a:r>
            <a:endParaRPr lang="zh-CN" sz="2400" dirty="0"/>
          </a:p>
          <a:p>
            <a:pPr marL="0" indent="609600" algn="just" fontAlgn="auto">
              <a:lnSpc>
                <a:spcPct val="150000"/>
              </a:lnSpc>
              <a:spcBef>
                <a:spcPts val="0"/>
              </a:spcBef>
              <a:buFont typeface="Wingdings" panose="05000000000000000000" charset="0"/>
              <a:buNone/>
              <a:extLst>
                <a:ext uri="{35155182-B16C-46BC-9424-99874614C6A1}">
                  <wpsdc:indentchars xmlns:wpsdc="http://www.wps.cn/officeDocument/2017/drawingmlCustomData" val="200" checksum="4158780845"/>
                </a:ext>
              </a:extLst>
            </a:pPr>
            <a:r>
              <a:rPr lang="en-US" sz="2400" dirty="0"/>
              <a:t>“符”是怎么来的呢? 当然是人画的。但画符却有着相当神秘的画符仪式。因为人们认为“神气”是“符”的灵魂，得了“神气”的“符”才是灵符。为了使符具有“神气”画符仪式相当讲究。画符前要焚香、端坐、定气、剔除杂念。画符的材料也很讲究，要用黄色(黄色可以通灵)的纸或缯(一种丝织品)，书符的颜料用朱砂，辅以烟墨。因为丹书代表上天符命，且有驱鬼避邪作用。这一整套仪式与其说是对神的崇拜，不如说是对代表神的“符”的崇拜，因为如此折腾了这么一番，请来的就是一道“符”—几个变了形的文字而已，这难道不是典型的语言灵物崇拜（陈春艳，陈军川 2004）？</a:t>
            </a:r>
            <a:endParaRPr lang="en-US" sz="2400" dirty="0"/>
          </a:p>
        </p:txBody>
      </p:sp>
      <p:pic>
        <p:nvPicPr>
          <p:cNvPr id="3" name="图片 2"/>
          <p:cNvPicPr>
            <a:picLocks noChangeAspect="1"/>
          </p:cNvPicPr>
          <p:nvPr/>
        </p:nvPicPr>
        <p:blipFill>
          <a:blip r:embed="rId1"/>
          <a:stretch>
            <a:fillRect/>
          </a:stretch>
        </p:blipFill>
        <p:spPr>
          <a:xfrm>
            <a:off x="11169071" y="397227"/>
            <a:ext cx="914479" cy="91447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0400" y="231140"/>
            <a:ext cx="10088245" cy="1356360"/>
          </a:xfrm>
        </p:spPr>
        <p:txBody>
          <a:bodyPr rtlCol="0">
            <a:normAutofit fontScale="90000"/>
          </a:bodyPr>
          <a:lstStyle/>
          <a:p>
            <a:pPr rtl="0"/>
            <a:r>
              <a:rPr lang="en-US" altLang="en-GB" dirty="0">
                <a:sym typeface="+mn-ea"/>
              </a:rPr>
              <a:t>7.6</a:t>
            </a:r>
            <a:r>
              <a:rPr lang="zh-CN" altLang="en-US" dirty="0">
                <a:sym typeface="+mn-ea"/>
              </a:rPr>
              <a:t> </a:t>
            </a:r>
            <a:r>
              <a:rPr dirty="0">
                <a:sym typeface="+mn-ea"/>
              </a:rPr>
              <a:t>人类语言迷信的内涵和共同特征有哪些？</a:t>
            </a:r>
            <a:endParaRPr dirty="0">
              <a:sym typeface="+mn-ea"/>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48131" y="437907"/>
            <a:ext cx="914400" cy="914400"/>
          </a:xfrm>
          <a:prstGeom prst="rect">
            <a:avLst/>
          </a:prstGeom>
        </p:spPr>
      </p:pic>
      <p:sp>
        <p:nvSpPr>
          <p:cNvPr id="6" name="内容占位符 5"/>
          <p:cNvSpPr>
            <a:spLocks noGrp="1"/>
          </p:cNvSpPr>
          <p:nvPr>
            <p:ph idx="1"/>
          </p:nvPr>
        </p:nvSpPr>
        <p:spPr>
          <a:xfrm>
            <a:off x="717550" y="1512570"/>
            <a:ext cx="10765790" cy="4500880"/>
          </a:xfrm>
        </p:spPr>
        <p:txBody>
          <a:bodyPr>
            <a:noAutofit/>
          </a:bodyPr>
          <a:lstStyle/>
          <a:p>
            <a:pPr marL="342900" indent="-342900" algn="just" fontAlgn="auto">
              <a:lnSpc>
                <a:spcPct val="150000"/>
              </a:lnSpc>
              <a:spcBef>
                <a:spcPts val="0"/>
              </a:spcBef>
            </a:pPr>
            <a:r>
              <a:rPr lang="zh-CN" altLang="en-US" sz="2800" u="sng" dirty="0"/>
              <a:t>内涵：</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语言迷信是一个很宽泛的概念，只有少数几个社会学家给出过很宽泛的界定。有学者认为语言迷信是语言灵物崇拜的一种表现方式。言和行本来并不一定一致，但是语言迷信却误以为言必行，行必果（游汝杰邹嘉彦 2004）。在研究与语言迷信相关的现象时，一般都具体到其中的某个语言现象，如禁忌语、咒语和吉祥语等。与语言迷信最为相关的一个概念就是语言崇拜或语言灵物崇拜。</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endParaRP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0400" y="231140"/>
            <a:ext cx="10088245" cy="1356360"/>
          </a:xfrm>
        </p:spPr>
        <p:txBody>
          <a:bodyPr rtlCol="0">
            <a:normAutofit fontScale="90000"/>
          </a:bodyPr>
          <a:lstStyle/>
          <a:p>
            <a:pPr rtl="0"/>
            <a:r>
              <a:rPr lang="en-US" altLang="en-GB" dirty="0">
                <a:sym typeface="+mn-ea"/>
              </a:rPr>
              <a:t>7.6</a:t>
            </a:r>
            <a:r>
              <a:rPr lang="zh-CN" altLang="en-US" dirty="0">
                <a:sym typeface="+mn-ea"/>
              </a:rPr>
              <a:t> </a:t>
            </a:r>
            <a:r>
              <a:rPr dirty="0">
                <a:sym typeface="+mn-ea"/>
              </a:rPr>
              <a:t>人类语言迷信的内涵和共同特征有哪些？</a:t>
            </a:r>
            <a:endParaRPr dirty="0">
              <a:sym typeface="+mn-ea"/>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48131" y="437907"/>
            <a:ext cx="914400" cy="914400"/>
          </a:xfrm>
          <a:prstGeom prst="rect">
            <a:avLst/>
          </a:prstGeom>
        </p:spPr>
      </p:pic>
      <p:sp>
        <p:nvSpPr>
          <p:cNvPr id="6" name="内容占位符 5"/>
          <p:cNvSpPr>
            <a:spLocks noGrp="1"/>
          </p:cNvSpPr>
          <p:nvPr>
            <p:ph idx="1"/>
          </p:nvPr>
        </p:nvSpPr>
        <p:spPr>
          <a:xfrm>
            <a:off x="715645" y="1484630"/>
            <a:ext cx="10734040" cy="4614545"/>
          </a:xfrm>
        </p:spPr>
        <p:txBody>
          <a:bodyPr>
            <a:noAutofit/>
          </a:bodyPr>
          <a:lstStyle/>
          <a:p>
            <a:pPr marL="342900" indent="-342900" algn="just" fontAlgn="auto">
              <a:lnSpc>
                <a:spcPct val="150000"/>
              </a:lnSpc>
              <a:spcBef>
                <a:spcPts val="0"/>
              </a:spcBef>
            </a:pPr>
            <a:r>
              <a:rPr lang="zh-CN" altLang="en-US" sz="2400" u="sng" dirty="0"/>
              <a:t>内涵：</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语言迷信大致可以分成五类</a:t>
            </a:r>
            <a:r>
              <a:rPr lang="zh-CN" sz="2400" dirty="0"/>
              <a:t>：</a:t>
            </a:r>
            <a:r>
              <a:rPr sz="2400" dirty="0"/>
              <a:t>一是把大自然中的自然力量或自然物看成是神圣不可侵犯的事物加以崇拜，形成对日、月、星、风……等物的禁忌观念和崇拜行为。二是把某种动物或植物看成与本氏族祖先有近缘关系的神圣物，成为严禁捕杀或严禁冲犯的禁忌。三是对祖灵崇拜所产生的关于祖先象征和遗物的禁忌。四是对鬼怪、精灵的崇拜所派生出来的所谓鬼怪之类及其活动场所的禁忌。五是吉凶祸福命运的迷信派生出来的趋吉避凶观念所形成的禁忌（曲彦斌 1989）。而白鱼登舟的典故则可以划分到第五类中。</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0400" y="231140"/>
            <a:ext cx="10088245" cy="1356360"/>
          </a:xfrm>
        </p:spPr>
        <p:txBody>
          <a:bodyPr rtlCol="0">
            <a:normAutofit fontScale="90000"/>
          </a:bodyPr>
          <a:lstStyle/>
          <a:p>
            <a:pPr rtl="0"/>
            <a:r>
              <a:rPr lang="en-US" altLang="en-GB" dirty="0">
                <a:sym typeface="+mn-ea"/>
              </a:rPr>
              <a:t>7.6</a:t>
            </a:r>
            <a:r>
              <a:rPr lang="zh-CN" altLang="en-US" dirty="0">
                <a:sym typeface="+mn-ea"/>
              </a:rPr>
              <a:t> </a:t>
            </a:r>
            <a:r>
              <a:rPr dirty="0">
                <a:sym typeface="+mn-ea"/>
              </a:rPr>
              <a:t>人类语言迷信的内涵和共同特征有哪些？</a:t>
            </a:r>
            <a:endParaRPr dirty="0">
              <a:sym typeface="+mn-ea"/>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48131" y="437907"/>
            <a:ext cx="914400" cy="914400"/>
          </a:xfrm>
          <a:prstGeom prst="rect">
            <a:avLst/>
          </a:prstGeom>
        </p:spPr>
      </p:pic>
      <p:sp>
        <p:nvSpPr>
          <p:cNvPr id="6" name="内容占位符 5"/>
          <p:cNvSpPr>
            <a:spLocks noGrp="1"/>
          </p:cNvSpPr>
          <p:nvPr>
            <p:ph idx="1"/>
          </p:nvPr>
        </p:nvSpPr>
        <p:spPr>
          <a:xfrm>
            <a:off x="730885" y="1722120"/>
            <a:ext cx="10709910" cy="4429760"/>
          </a:xfrm>
        </p:spPr>
        <p:txBody>
          <a:bodyPr>
            <a:noAutofit/>
          </a:bodyPr>
          <a:lstStyle/>
          <a:p>
            <a:pPr marL="342900" indent="-342900" algn="just" fontAlgn="auto">
              <a:lnSpc>
                <a:spcPct val="150000"/>
              </a:lnSpc>
              <a:spcBef>
                <a:spcPts val="0"/>
              </a:spcBef>
            </a:pPr>
            <a:r>
              <a:rPr lang="zh-CN" altLang="en-US" sz="2800" u="sng" dirty="0"/>
              <a:t>共同特征：</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语言迷信在旧时代曾给人们带来很多痛苦，禁锢了人们的思想，也阻碍了社会的发展。但它作为一种特有的语言现象值得语言学家注意和研究。而语言迷信作为迷信的一种，和迷信的共同特征在逻辑上是一致的，即人们总是把时序上相邻、空间上相近的东西，等同于逻辑上的因果关联，这应该是语言迷信产生的总根源。</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endParaRP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23315" y="49922"/>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7.7</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498475" y="912495"/>
            <a:ext cx="11236960" cy="5511165"/>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人们往往把语言同某些自然现象联系起来或者把语言同某些自然力给人类带来的祸福联系起来、等同起来，从而给语言赋予了一种它本身不具有的、超人的力量，赋予了一种超感觉的灵性。对语言神秘力量或语言的魔力的崇拜在各国语言中都有存在,特别是在中国，表现得尤为突出。一个字压死人，一个字决定政权的更迭,这不仅是原始或封建社会下的世态，也是汉字的“本事”。当今社会我们已经不必顾忌文字符号产生的罪恶与吉兆，更不必带着崇敬虔诚的心理去限于文字符号的神秘光而为之顶礼膜拜。但是，我们也不能不看到，仍然有相当一部分人对符、咒语，吉祥语坚信不疑，甚至穿凿附会，有人认为这些都是语言、文字所带来的负面和积极影响，其实这些影响不在语言和文字，而在于人们对语言文字的灵物崇拜的心理，所以，我们仍有必要对语言的本质，对文字的问题进行正确深刻的认识。</a:t>
            </a:r>
            <a:endParaRPr lang="en-GB" altLang="zh-CN"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958416" y="230153"/>
            <a:ext cx="767542" cy="76754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4309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1033780" y="1640840"/>
          <a:ext cx="10129520" cy="3840480"/>
        </p:xfrm>
        <a:graphic>
          <a:graphicData uri="http://schemas.openxmlformats.org/drawingml/2006/table">
            <a:tbl>
              <a:tblPr firstRow="1" bandRow="1">
                <a:tableStyleId>{5C22544A-7EE6-4342-B048-85BDC9FD1C3A}</a:tableStyleId>
              </a:tblPr>
              <a:tblGrid>
                <a:gridCol w="10129520"/>
              </a:tblGrid>
              <a:tr h="457200">
                <a:tc>
                  <a:txBody>
                    <a:bodyPr/>
                    <a:lstStyle/>
                    <a:p>
                      <a:pPr rtl="0"/>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293941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人类相信语言神秘力量的心理动机是什么？</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语言巫术中的谐音巫术是什么？</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语言灵物崇拜（语言拜物教）是怎样形成的？它的表现形态又有哪些？</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人类语言迷信的内涵和共同特征有哪些？</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7.7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406610" y="409927"/>
            <a:ext cx="914479" cy="91447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1051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7</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242327"/>
            <a:ext cx="914400" cy="914400"/>
          </a:xfrm>
          <a:prstGeom prst="rect">
            <a:avLst/>
          </a:prstGeom>
        </p:spPr>
      </p:pic>
      <p:sp>
        <p:nvSpPr>
          <p:cNvPr id="8" name="内容占位符 7"/>
          <p:cNvSpPr>
            <a:spLocks noGrp="1"/>
          </p:cNvSpPr>
          <p:nvPr>
            <p:ph idx="1"/>
          </p:nvPr>
        </p:nvSpPr>
        <p:spPr>
          <a:xfrm>
            <a:off x="380365" y="1036955"/>
            <a:ext cx="11441430" cy="5537200"/>
          </a:xfrm>
        </p:spPr>
        <p:txBody>
          <a:bodyPr>
            <a:noAutofit/>
          </a:bodyPr>
          <a:lstStyle/>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史记·周本纪》记载：“武王渡河，中流，白鱼跃入王舟中，武王府取以祭……诸侯皆曰：‘纣可伐矣。”在神魔小说《封神演义》里，这个故事被作者覆以强烈的神秘色彩。在此小说中可以解读为：“话说商纣王残暴无道，周武王集聚力量，准备夺取天下。这一年，武王想看看支持自己的诸侯有多少，自己的力量到底有多大，就在黄河渡口盟津会盟诸侯。而在武王与诸侯孟津会合之前, 姜子牙自觉利用了谐音巫术。武王渡黄河时，船行到河中间，突然有条白鱼跳了起来，不偏不正正落在武王的船上。一条白鱼跳进舟中 ,武王大喜，俯身把鱼捡起来，激动地捧着鱼祭奠上天，感谢上天把天下托付给他。”武王过河，一条鱼儿怎么会让武王这么激动？</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原来，这个小小的事件，对周武王来说具有重要的象征意义。鱼身上有鳞甲，和战士的甲胄有相通之处，于是，那个年代的人们就把鱼当作军队的象征；商朝以白色为贵，白色代表着商朝的王权；鱼入王舟，“舟”与“周”同音 , 舟也就象征了周王室。因而主纣王该灭 ,周室当兴，所以姜子牙马上传令烹鱼。这一切联系起来，那就是商的军队要归周了，商的天下也要属周了。最后，周武王伐商灭纣，建立起了东周。</a:t>
            </a:r>
            <a:endParaRPr lang="en-GB"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292346" y="175017"/>
            <a:ext cx="9875520" cy="1356360"/>
          </a:xfrm>
        </p:spPr>
        <p:txBody>
          <a:bodyPr rtlCol="0"/>
          <a:lstStyle/>
          <a:p>
            <a:pPr rtl="0"/>
            <a:r>
              <a:rPr lang="en-US" altLang="en-GB" dirty="0"/>
              <a:t>7</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713105" y="1384300"/>
            <a:ext cx="10789285" cy="5139055"/>
          </a:xfrm>
        </p:spPr>
        <p:txBody>
          <a:bodyPr>
            <a:noAutofit/>
          </a:bodyPr>
          <a:lstStyle/>
          <a:p>
            <a:pPr marL="502920" indent="-457200" algn="just">
              <a:buFont typeface="+mj-lt"/>
              <a:buAutoNum type="arabicParenR"/>
            </a:pPr>
            <a:r>
              <a:rPr lang="zh-CN" altLang="en-US" sz="3100" dirty="0"/>
              <a:t>人们当时相信语言神秘力量或语言魔力出于什么样的心理？</a:t>
            </a:r>
            <a:endParaRPr lang="zh-CN" altLang="en-US" sz="3100" dirty="0"/>
          </a:p>
          <a:p>
            <a:pPr marL="502920" indent="-457200" algn="just">
              <a:buFont typeface="+mj-lt"/>
              <a:buAutoNum type="arabicParenR"/>
            </a:pPr>
            <a:endParaRPr lang="en-GB" altLang="zh-CN" sz="3100" dirty="0"/>
          </a:p>
          <a:p>
            <a:pPr marL="502920" indent="-457200" algn="just">
              <a:buFont typeface="+mj-lt"/>
              <a:buAutoNum type="arabicParenR"/>
            </a:pPr>
            <a:r>
              <a:rPr lang="zh-CN" altLang="en-US" sz="3100" dirty="0"/>
              <a:t>语言的谐音巫术又是什么？</a:t>
            </a:r>
            <a:endParaRPr lang="zh-CN" altLang="en-US" sz="3100" dirty="0"/>
          </a:p>
          <a:p>
            <a:pPr marL="1417320" lvl="2" indent="-457200" algn="just">
              <a:buFont typeface="+mj-lt"/>
              <a:buAutoNum type="arabicParenR"/>
            </a:pPr>
            <a:endParaRPr lang="en-GB" altLang="zh-CN" sz="2530" dirty="0"/>
          </a:p>
          <a:p>
            <a:pPr marL="502920" indent="-457200" algn="just" fontAlgn="auto">
              <a:lnSpc>
                <a:spcPct val="150000"/>
              </a:lnSpc>
              <a:buFont typeface="+mj-lt"/>
              <a:buAutoNum type="arabicParenR"/>
            </a:pPr>
            <a:r>
              <a:rPr lang="zh-CN" altLang="en-US" sz="3100" dirty="0"/>
              <a:t>语言的灵物崇拜（语言拜物教）是怎样形成的？</a:t>
            </a:r>
            <a:r>
              <a:rPr lang="zh-CN" altLang="en-US" sz="3100" dirty="0">
                <a:sym typeface="+mn-ea"/>
              </a:rPr>
              <a:t>它的表现形态有哪些？</a:t>
            </a:r>
            <a:endParaRPr lang="zh-CN" altLang="en-US" sz="3100" dirty="0"/>
          </a:p>
          <a:p>
            <a:pPr marL="502920" indent="-457200" algn="just">
              <a:buFont typeface="+mj-lt"/>
              <a:buAutoNum type="arabicParenR"/>
            </a:pPr>
            <a:endParaRPr lang="zh-CN" altLang="en-US" sz="3100" dirty="0"/>
          </a:p>
          <a:p>
            <a:pPr marL="502920" indent="-457200" algn="just">
              <a:buFont typeface="+mj-lt"/>
              <a:buAutoNum type="arabicParenR"/>
            </a:pPr>
            <a:r>
              <a:rPr lang="zh-CN" altLang="en-US" sz="3100" dirty="0"/>
              <a:t>语言迷信的内涵和特征具体可以表现在哪些方面？</a:t>
            </a:r>
            <a:endParaRPr lang="zh-CN" altLang="en-US" sz="3100" dirty="0"/>
          </a:p>
          <a:p>
            <a:endParaRPr lang="zh-CN" altLang="en-US" sz="2700" dirty="0"/>
          </a:p>
        </p:txBody>
      </p:sp>
      <p:sp>
        <p:nvSpPr>
          <p:cNvPr id="3" name="思想气泡: 云 2"/>
          <p:cNvSpPr/>
          <p:nvPr/>
        </p:nvSpPr>
        <p:spPr>
          <a:xfrm>
            <a:off x="6992620" y="44831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6235" y="147320"/>
            <a:ext cx="10342880" cy="1356360"/>
          </a:xfrm>
        </p:spPr>
        <p:txBody>
          <a:bodyPr rtlCol="0">
            <a:normAutofit fontScale="90000"/>
          </a:bodyPr>
          <a:lstStyle/>
          <a:p>
            <a:pPr rtl="0"/>
            <a:r>
              <a:rPr lang="en-US" altLang="en-GB" dirty="0"/>
              <a:t>7</a:t>
            </a:r>
            <a:r>
              <a:rPr lang="en-GB" altLang="zh-CN" dirty="0"/>
              <a:t>.3</a:t>
            </a:r>
            <a:r>
              <a:rPr lang="zh-CN" altLang="en-US" dirty="0"/>
              <a:t> 人类相信语言神秘力量的心理动机是什么？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08454" y="298207"/>
            <a:ext cx="914400" cy="914400"/>
          </a:xfrm>
          <a:prstGeom prst="rect">
            <a:avLst/>
          </a:prstGeom>
        </p:spPr>
      </p:pic>
      <p:sp>
        <p:nvSpPr>
          <p:cNvPr id="6" name="内容占位符 5"/>
          <p:cNvSpPr>
            <a:spLocks noGrp="1"/>
          </p:cNvSpPr>
          <p:nvPr>
            <p:ph idx="1"/>
          </p:nvPr>
        </p:nvSpPr>
        <p:spPr>
          <a:xfrm>
            <a:off x="991870" y="1495425"/>
            <a:ext cx="10179685" cy="4587875"/>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在人类历史发展的长河中，语言不只是工具，而是充满了神奇力量、富有神秘色彩的一种灵物。自古以来，人类就对自己创造的语言充满了种种神秘的猜想。</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中国的殷商时期，殷王室贵族适逢大事小事都要占卜，</a:t>
            </a:r>
            <a:r>
              <a:rPr lang="zh-CN" altLang="en-US" sz="2400" dirty="0">
                <a:solidFill>
                  <a:srgbClr val="00B050"/>
                </a:solidFill>
              </a:rPr>
              <a:t>大至征战讨伐、祈求祭奠，小至出行游猎、生男育女、噩梦疾患都要向天帝鬼神、先祖神灵卜问</a:t>
            </a:r>
            <a:r>
              <a:rPr lang="zh-CN" altLang="en-US" sz="2400" dirty="0"/>
              <a:t>。</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在后代的中外神话和小说中，人们依然赋予语言以各种神奇的力量，</a:t>
            </a:r>
            <a:r>
              <a:rPr lang="zh-CN" altLang="en-US" sz="2400" dirty="0">
                <a:solidFill>
                  <a:srgbClr val="00B050"/>
                </a:solidFill>
              </a:rPr>
              <a:t>如《天方夜谭》中的阿里巴巴用语言启开石门</a:t>
            </a:r>
            <a:r>
              <a:rPr lang="zh-CN" altLang="en-US" sz="2400" dirty="0"/>
              <a:t>。</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6235" y="147320"/>
            <a:ext cx="10342880" cy="1356360"/>
          </a:xfrm>
        </p:spPr>
        <p:txBody>
          <a:bodyPr rtlCol="0">
            <a:normAutofit fontScale="90000"/>
          </a:bodyPr>
          <a:lstStyle/>
          <a:p>
            <a:pPr rtl="0"/>
            <a:r>
              <a:rPr lang="en-US" altLang="en-GB" dirty="0"/>
              <a:t>7</a:t>
            </a:r>
            <a:r>
              <a:rPr lang="en-GB" altLang="zh-CN" dirty="0"/>
              <a:t>.3</a:t>
            </a:r>
            <a:r>
              <a:rPr lang="zh-CN" altLang="en-US" dirty="0"/>
              <a:t> 人类相信语言神秘力量的心理动机是什么？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08454" y="298207"/>
            <a:ext cx="914400" cy="914400"/>
          </a:xfrm>
          <a:prstGeom prst="rect">
            <a:avLst/>
          </a:prstGeom>
        </p:spPr>
      </p:pic>
      <p:sp>
        <p:nvSpPr>
          <p:cNvPr id="6" name="内容占位符 5"/>
          <p:cNvSpPr>
            <a:spLocks noGrp="1"/>
          </p:cNvSpPr>
          <p:nvPr>
            <p:ph idx="1"/>
          </p:nvPr>
        </p:nvSpPr>
        <p:spPr>
          <a:xfrm>
            <a:off x="541020" y="1048385"/>
            <a:ext cx="11111865" cy="5462270"/>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我们知道：语言本身应该只是思想的直接体现，是交际工具，是载体，是人类用以表述、描写以及认识世界的符号系统。但当人们对这个世界缺乏足够的了解的时候，面对着众多无法解释与接受的现实，宁可相信语言文字有种神秘的力量，而且比事实更加真实，于是人们将客观事象本身与表述它的符号代码混在一起时，符号就获得了超越其本来价值的力量，从而产生了人类对语言的神性以及魔力般的心理崇拜。</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语言本身不具有神奇的力量，它的神力来源于人的心理作用，来源于人们对语言的崇拜。在世界各民族的宗教信仰、风俗禁忌、迷信巫术、神话传说中都可找到“语言崇拜”的踪影。至今，“语言崇拜”现象仍在许多民族、部落及特殊群体中的语言文化生活中留存着。</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7.4</a:t>
            </a:r>
            <a:r>
              <a:rPr lang="zh-CN" altLang="en-US" dirty="0">
                <a:sym typeface="+mn-ea"/>
              </a:rPr>
              <a:t> 语言巫术中的谐音巫术是什么？</a:t>
            </a:r>
            <a:endParaRPr lang="zh-CN" altLang="en-US" dirty="0">
              <a:sym typeface="+mn-ea"/>
            </a:endParaRPr>
          </a:p>
        </p:txBody>
      </p:sp>
      <p:sp>
        <p:nvSpPr>
          <p:cNvPr id="6" name="内容占位符 5"/>
          <p:cNvSpPr>
            <a:spLocks noGrp="1"/>
          </p:cNvSpPr>
          <p:nvPr>
            <p:ph idx="1"/>
          </p:nvPr>
        </p:nvSpPr>
        <p:spPr>
          <a:xfrm>
            <a:off x="981710" y="1336675"/>
            <a:ext cx="10246995" cy="5111115"/>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巫术是人类在原始思维的控制下，幻想依靠“超自然力”来实现自己的愿望，支配自然现象和物质力量。语言巫术则是以对语言文字的崇拜为心理基础，相信语言文字具有神奇法力，企图通过操纵语言文字以支配客观世界、实现各种各样的愿望（詹鄞鑫 2001）。</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按弗雷泽（Frazer）的分析</a:t>
            </a:r>
            <a:r>
              <a:rPr lang="zh-CN" sz="2400" dirty="0"/>
              <a:t>，</a:t>
            </a:r>
            <a:r>
              <a:rPr sz="2400" dirty="0"/>
              <a:t>巫术的实施可以分为模拟巫术（Imitative magic）和染触巫术（Contiguous magic）两种。模拟巫术是指凡是相似的事物都能互相感应，凡是相似的行为都能产生同样的效果，巫师能够仅仅通过模仿，或对与某一对象相似的事物施法，即可从该对象获得主观想要得到的任何结果(弗雷泽 1987)。</a:t>
            </a:r>
            <a:endParaRPr sz="2400"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314094" y="409967"/>
            <a:ext cx="914400" cy="914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7.4</a:t>
            </a:r>
            <a:r>
              <a:rPr lang="zh-CN" altLang="en-US" dirty="0">
                <a:sym typeface="+mn-ea"/>
              </a:rPr>
              <a:t> 语言巫术中的谐音巫术是什么？</a:t>
            </a:r>
            <a:endParaRPr lang="zh-CN" altLang="en-US" dirty="0">
              <a:sym typeface="+mn-ea"/>
            </a:endParaRPr>
          </a:p>
        </p:txBody>
      </p:sp>
      <p:sp>
        <p:nvSpPr>
          <p:cNvPr id="6" name="内容占位符 5"/>
          <p:cNvSpPr>
            <a:spLocks noGrp="1"/>
          </p:cNvSpPr>
          <p:nvPr>
            <p:ph idx="1"/>
          </p:nvPr>
        </p:nvSpPr>
        <p:spPr>
          <a:xfrm>
            <a:off x="1050925" y="1308735"/>
            <a:ext cx="10078720" cy="5012055"/>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白鱼登舟的故事主要根据弗雷泽的模拟巫术中的谐音巫术来实行的。古人以为语音具有神奇的力量，因而对之极其崇拜和敬畏，幻想通过操纵谐音字词来支配这些字词所代表的客观物质或力量，与吉祥语或不吉祥语同音的事物也被视为吉祥或不吉祥的（曲彦斌 1996）。</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solidFill>
                  <a:srgbClr val="00B050"/>
                </a:solidFill>
              </a:rPr>
              <a:t>如“鱼入舟中”典故中鱼在商殷时被视为一种吉祥物，因此一定能带来吉祥的行为。鱼身上有鳞甲，和战士的甲胄有相通之处，于是，那个年代的人们就把鱼当作军队的象征；商朝以白色为贵，白色代表着商朝的王权；鱼入王舟，“舟”与“周”同音，舟也就象征了周王室。因此周武王认为商殷该灭周朝当兴。</a:t>
            </a:r>
            <a:endParaRPr sz="2400" dirty="0">
              <a:solidFill>
                <a:srgbClr val="00B050"/>
              </a:solidFill>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314094" y="409967"/>
            <a:ext cx="914400" cy="914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9560" y="245110"/>
            <a:ext cx="10880090" cy="1356360"/>
          </a:xfrm>
        </p:spPr>
        <p:txBody>
          <a:bodyPr rtlCol="0">
            <a:normAutofit fontScale="90000"/>
          </a:bodyPr>
          <a:lstStyle/>
          <a:p>
            <a:pPr rtl="0"/>
            <a:r>
              <a:rPr lang="en-US" altLang="en-GB" dirty="0">
                <a:sym typeface="+mn-ea"/>
              </a:rPr>
              <a:t>7.5</a:t>
            </a:r>
            <a:r>
              <a:rPr lang="zh-CN" altLang="en-US" dirty="0">
                <a:sym typeface="+mn-ea"/>
              </a:rPr>
              <a:t> 语言灵物崇拜（语言拜物教）是怎样形成的？</a:t>
            </a:r>
            <a:br>
              <a:rPr lang="zh-CN" altLang="en-US" dirty="0">
                <a:sym typeface="+mn-ea"/>
              </a:rPr>
            </a:br>
            <a:r>
              <a:rPr lang="zh-CN" altLang="en-US" dirty="0">
                <a:sym typeface="+mn-ea"/>
              </a:rPr>
              <a:t> </a:t>
            </a:r>
            <a:r>
              <a:rPr lang="en-US" altLang="zh-CN" dirty="0">
                <a:sym typeface="+mn-ea"/>
              </a:rPr>
              <a:t>     </a:t>
            </a:r>
            <a:r>
              <a:rPr lang="zh-CN" altLang="en-US" dirty="0">
                <a:sym typeface="+mn-ea"/>
              </a:rPr>
              <a:t>它的表现形态又有哪些？</a:t>
            </a:r>
            <a:endParaRPr lang="zh-CN" altLang="en-US" dirty="0">
              <a:sym typeface="+mn-ea"/>
            </a:endParaRPr>
          </a:p>
        </p:txBody>
      </p:sp>
      <p:sp>
        <p:nvSpPr>
          <p:cNvPr id="6" name="内容占位符 5"/>
          <p:cNvSpPr>
            <a:spLocks noGrp="1"/>
          </p:cNvSpPr>
          <p:nvPr>
            <p:ph idx="1"/>
          </p:nvPr>
        </p:nvSpPr>
        <p:spPr>
          <a:xfrm>
            <a:off x="374650" y="1437005"/>
            <a:ext cx="11428095" cy="5048250"/>
          </a:xfrm>
        </p:spPr>
        <p:txBody>
          <a:bodyPr>
            <a:noAutofit/>
          </a:bodyPr>
          <a:lstStyle/>
          <a:p>
            <a:pPr marL="342900" indent="-342900" algn="just" fontAlgn="auto">
              <a:lnSpc>
                <a:spcPct val="150000"/>
              </a:lnSpc>
              <a:spcBef>
                <a:spcPts val="0"/>
              </a:spcBef>
            </a:pPr>
            <a:r>
              <a:rPr lang="zh-CN" altLang="en-US" sz="2400" u="sng" dirty="0"/>
              <a:t>形成：</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语言灵物崇拜或语言拜物教（Word Fetishism）简而言之即整个人类，自古以来对语言就有的一种崇拜和信仰心理，把语言看成具有某种神力之物，当成崇拜的对象。人们认为语言有着超自然的精神力量，它们能降福施吉，也能招灾引祸。因而，人们希望通过语言来沟通人和自然的关系，通过语言来回避自然对人的伤害。借助语言的为善为能求吉祈福；对语言的为恶能力则用禁忌加以回避。表现在语言中，便是谐音方式的应运而生。人们通过谐音，可以给一些最普通、最平凡的事物涂上喜庆色彩，寄托自己的美好愿望；也可以给一些认为会给自己带来灾难的事物换个名称，换成另外一种语音形势来表达，以此</a:t>
            </a:r>
            <a:r>
              <a:rPr lang="zh-CN" sz="2400" dirty="0"/>
              <a:t>获得</a:t>
            </a:r>
            <a:r>
              <a:rPr sz="2400" dirty="0"/>
              <a:t>心理上的满足与安慰。</a:t>
            </a:r>
            <a:endParaRPr sz="2400" dirty="0"/>
          </a:p>
        </p:txBody>
      </p:sp>
      <p:pic>
        <p:nvPicPr>
          <p:cNvPr id="3" name="图片 2"/>
          <p:cNvPicPr>
            <a:picLocks noChangeAspect="1"/>
          </p:cNvPicPr>
          <p:nvPr/>
        </p:nvPicPr>
        <p:blipFill>
          <a:blip r:embed="rId1"/>
          <a:stretch>
            <a:fillRect/>
          </a:stretch>
        </p:blipFill>
        <p:spPr>
          <a:xfrm>
            <a:off x="11169071" y="397227"/>
            <a:ext cx="914479" cy="914479"/>
          </a:xfrm>
          <a:prstGeom prst="rect">
            <a:avLst/>
          </a:prstGeom>
        </p:spPr>
      </p:pic>
    </p:spTree>
  </p:cSld>
  <p:clrMapOvr>
    <a:masterClrMapping/>
  </p:clrMapOvr>
</p:sld>
</file>

<file path=ppt/tags/tag1.xml><?xml version="1.0" encoding="utf-8"?>
<p:tagLst xmlns:p="http://schemas.openxmlformats.org/presentationml/2006/main">
  <p:tag name="TABLE_ENDDRAG_ORIGIN_RECT" val="548*259"/>
  <p:tag name="TABLE_ENDDRAG_RECT" val="91*130*548*259"/>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4058</Words>
  <Application>WPS 演示</Application>
  <PresentationFormat>宽屏</PresentationFormat>
  <Paragraphs>99</Paragraphs>
  <Slides>17</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Wingdings</vt:lpstr>
      <vt:lpstr>Microsoft YaHei UI</vt:lpstr>
      <vt:lpstr>Corbel</vt:lpstr>
      <vt:lpstr>Tahoma</vt:lpstr>
      <vt:lpstr>Wingdings</vt:lpstr>
      <vt:lpstr>微软雅黑</vt:lpstr>
      <vt:lpstr>Arial Unicode MS</vt:lpstr>
      <vt:lpstr>基础</vt:lpstr>
      <vt:lpstr>7. 语言有魔力吗？</vt:lpstr>
      <vt:lpstr>目录</vt:lpstr>
      <vt:lpstr>7.1 故事缘起</vt:lpstr>
      <vt:lpstr>7.2 故事引发的思考 </vt:lpstr>
      <vt:lpstr>7.3 人类相信语言神秘力量的心理动机是什么？</vt:lpstr>
      <vt:lpstr>7.3 人类相信语言神秘力量的心理动机是什么？</vt:lpstr>
      <vt:lpstr>7.4 语言巫术中的谐音巫术是什么？</vt:lpstr>
      <vt:lpstr>7.4 语言巫术中的谐音巫术是什么？</vt:lpstr>
      <vt:lpstr>7.5 语言灵物崇拜（语言拜物教）是怎样形成的？       它的表现形态又有哪些？</vt:lpstr>
      <vt:lpstr>7.5 语言灵物崇拜（语言拜物教）是怎样形成的？       它的表现形态又有哪些？</vt:lpstr>
      <vt:lpstr>7.5 语言灵物崇拜（语言拜物教）是怎样形成的？       它的表现形态又有哪些？</vt:lpstr>
      <vt:lpstr>7.5 语言灵物崇拜（语言拜物教）是怎样形成的？       它的表现形态又有哪些？</vt:lpstr>
      <vt:lpstr>7.6 人类语言迷信的内涵和共同特征有哪些？</vt:lpstr>
      <vt:lpstr>7.6 人类语言迷信的内涵和共同特征有哪些？</vt:lpstr>
      <vt:lpstr>7.6 人类语言迷信的内涵和共同特征有哪些？</vt:lpstr>
      <vt:lpstr>7.7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向阳花y</cp:lastModifiedBy>
  <cp:revision>13</cp:revision>
  <dcterms:created xsi:type="dcterms:W3CDTF">2021-12-20T02:23:00Z</dcterms:created>
  <dcterms:modified xsi:type="dcterms:W3CDTF">2021-12-28T13:12:19Z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C079019C7B7C4720AD45DCE38473D669</vt:lpwstr>
  </property>
  <property fmtid="{D5CDD505-2E9C-101B-9397-08002B2CF9AE}" pid="3" name="KSOProductBuildVer">
    <vt:lpwstr>2052-11.1.0.11194</vt:lpwstr>
  </property>
</Properties>
</file>